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ad2976fd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ad2976fd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3b03ddca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3b03ddca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ad2976fd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ad2976fd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3b03ddc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3b03ddc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3ad2976fd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3ad2976fd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ad2976fd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ad2976fd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ad2976fd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3ad2976fd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ad2976f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3ad2976f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3ad2976f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3ad2976f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3ad2976fd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3ad2976fd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ad2976f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ad2976f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3ad2976fd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3ad2976fd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ad00bdd26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ad00bdd26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ad2976fd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ad2976fd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ad2976fd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ad2976fd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ad2976fd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ad2976fd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ad2976fd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ad2976fd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ad2976fd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ad2976fd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3b03ddc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3b03ddc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www.jafariacupuncture.com/bbt-charting-top-10-questions-about-basal-body-temperatur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452300" y="1731900"/>
            <a:ext cx="4344600" cy="13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740"/>
              <a:t>-</a:t>
            </a:r>
            <a:r>
              <a:rPr lang="en" sz="1740"/>
              <a:t>Body Temperature Tracking System to Predict menstrual cycles and Pregnancy</a:t>
            </a:r>
            <a:endParaRPr sz="1840"/>
          </a:p>
        </p:txBody>
      </p:sp>
      <p:sp>
        <p:nvSpPr>
          <p:cNvPr id="278" name="Google Shape;278;p13"/>
          <p:cNvSpPr txBox="1"/>
          <p:nvPr>
            <p:ph idx="1" type="subTitle"/>
          </p:nvPr>
        </p:nvSpPr>
        <p:spPr>
          <a:xfrm>
            <a:off x="4584875" y="3618650"/>
            <a:ext cx="4255500" cy="11187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Xiaoqiao Zhang</a:t>
            </a:r>
            <a:endParaRPr/>
          </a:p>
          <a:p>
            <a:pPr indent="0" lvl="0" marL="0" rtl="0" algn="ctr">
              <a:spcBef>
                <a:spcPts val="0"/>
              </a:spcBef>
              <a:spcAft>
                <a:spcPts val="0"/>
              </a:spcAft>
              <a:buNone/>
            </a:pPr>
            <a:r>
              <a:rPr lang="en"/>
              <a:t>Student ID: 885865576</a:t>
            </a:r>
            <a:endParaRPr/>
          </a:p>
          <a:p>
            <a:pPr indent="0" lvl="0" marL="0" rtl="0" algn="ctr">
              <a:spcBef>
                <a:spcPts val="0"/>
              </a:spcBef>
              <a:spcAft>
                <a:spcPts val="0"/>
              </a:spcAft>
              <a:buNone/>
            </a:pPr>
            <a:r>
              <a:rPr lang="en"/>
              <a:t>Advisor: Dr.Christopher Ryu</a:t>
            </a:r>
            <a:endParaRPr/>
          </a:p>
          <a:p>
            <a:pPr indent="0" lvl="0" marL="0" rtl="0" algn="ctr">
              <a:spcBef>
                <a:spcPts val="0"/>
              </a:spcBef>
              <a:spcAft>
                <a:spcPts val="0"/>
              </a:spcAft>
              <a:buNone/>
            </a:pPr>
            <a:r>
              <a:rPr lang="en"/>
              <a:t>Reviewer: Dr. Kenneth Kung</a:t>
            </a:r>
            <a:endParaRPr/>
          </a:p>
          <a:p>
            <a:pPr indent="0" lvl="0" marL="0" rtl="0" algn="ctr">
              <a:spcBef>
                <a:spcPts val="0"/>
              </a:spcBef>
              <a:spcAft>
                <a:spcPts val="0"/>
              </a:spcAft>
              <a:buNone/>
            </a:pPr>
            <a:r>
              <a:rPr lang="en"/>
              <a:t>CPSC 597</a:t>
            </a:r>
            <a:endParaRPr/>
          </a:p>
        </p:txBody>
      </p:sp>
      <p:pic>
        <p:nvPicPr>
          <p:cNvPr id="279" name="Google Shape;279;p13"/>
          <p:cNvPicPr preferRelativeResize="0"/>
          <p:nvPr/>
        </p:nvPicPr>
        <p:blipFill>
          <a:blip r:embed="rId3">
            <a:alphaModFix/>
          </a:blip>
          <a:stretch>
            <a:fillRect/>
          </a:stretch>
        </p:blipFill>
        <p:spPr>
          <a:xfrm>
            <a:off x="4169450" y="-672900"/>
            <a:ext cx="5086349" cy="5086349"/>
          </a:xfrm>
          <a:prstGeom prst="rect">
            <a:avLst/>
          </a:prstGeom>
          <a:noFill/>
          <a:ln>
            <a:noFill/>
          </a:ln>
        </p:spPr>
      </p:pic>
      <p:sp>
        <p:nvSpPr>
          <p:cNvPr id="280" name="Google Shape;280;p13"/>
          <p:cNvSpPr txBox="1"/>
          <p:nvPr/>
        </p:nvSpPr>
        <p:spPr>
          <a:xfrm>
            <a:off x="380150" y="369025"/>
            <a:ext cx="5221800" cy="14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lt1"/>
                </a:solidFill>
                <a:latin typeface="Nunito"/>
                <a:ea typeface="Nunito"/>
                <a:cs typeface="Nunito"/>
                <a:sym typeface="Nunito"/>
              </a:rPr>
              <a:t>CycleCheck: Menstrual Cycle Monitoring App</a:t>
            </a:r>
            <a:endParaRPr b="1" sz="29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42" name="Shape 342"/>
        <p:cNvGrpSpPr/>
        <p:nvPr/>
      </p:nvGrpSpPr>
      <p:grpSpPr>
        <a:xfrm>
          <a:off x="0" y="0"/>
          <a:ext cx="0" cy="0"/>
          <a:chOff x="0" y="0"/>
          <a:chExt cx="0" cy="0"/>
        </a:xfrm>
      </p:grpSpPr>
      <p:sp>
        <p:nvSpPr>
          <p:cNvPr id="343" name="Google Shape;343;p22"/>
          <p:cNvSpPr txBox="1"/>
          <p:nvPr>
            <p:ph type="title"/>
          </p:nvPr>
        </p:nvSpPr>
        <p:spPr>
          <a:xfrm>
            <a:off x="758050" y="42290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a:t>
            </a:r>
            <a:endParaRPr/>
          </a:p>
        </p:txBody>
      </p:sp>
      <p:sp>
        <p:nvSpPr>
          <p:cNvPr id="344" name="Google Shape;344;p22"/>
          <p:cNvSpPr txBox="1"/>
          <p:nvPr/>
        </p:nvSpPr>
        <p:spPr>
          <a:xfrm>
            <a:off x="626450" y="1571625"/>
            <a:ext cx="3879600" cy="2780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en" sz="1600">
                <a:solidFill>
                  <a:schemeClr val="lt1"/>
                </a:solidFill>
                <a:latin typeface="Nunito"/>
                <a:ea typeface="Nunito"/>
                <a:cs typeface="Nunito"/>
                <a:sym typeface="Nunito"/>
              </a:rPr>
              <a:t>Login/Sign up: </a:t>
            </a:r>
            <a:endParaRPr b="1" sz="1600">
              <a:solidFill>
                <a:schemeClr val="lt1"/>
              </a:solidFill>
              <a:latin typeface="Nunito"/>
              <a:ea typeface="Nunito"/>
              <a:cs typeface="Nunito"/>
              <a:sym typeface="Nunito"/>
            </a:endParaRPr>
          </a:p>
          <a:p>
            <a:pPr indent="0" lvl="0" marL="457200" rtl="0" algn="l">
              <a:spcBef>
                <a:spcPts val="0"/>
              </a:spcBef>
              <a:spcAft>
                <a:spcPts val="0"/>
              </a:spcAft>
              <a:buNone/>
            </a:pPr>
            <a:r>
              <a:rPr lang="en" sz="1600">
                <a:solidFill>
                  <a:schemeClr val="lt1"/>
                </a:solidFill>
                <a:latin typeface="Nunito"/>
                <a:ea typeface="Nunito"/>
                <a:cs typeface="Nunito"/>
                <a:sym typeface="Nunito"/>
              </a:rPr>
              <a:t>Email and Password.</a:t>
            </a:r>
            <a:endParaRPr sz="1600">
              <a:solidFill>
                <a:schemeClr val="lt1"/>
              </a:solidFill>
              <a:latin typeface="Nunito"/>
              <a:ea typeface="Nunito"/>
              <a:cs typeface="Nunito"/>
              <a:sym typeface="Nunito"/>
            </a:endParaRPr>
          </a:p>
          <a:p>
            <a:pPr indent="0" lvl="0" marL="457200" rtl="0" algn="l">
              <a:spcBef>
                <a:spcPts val="0"/>
              </a:spcBef>
              <a:spcAft>
                <a:spcPts val="0"/>
              </a:spcAft>
              <a:buNone/>
            </a:pPr>
            <a:r>
              <a:t/>
            </a:r>
            <a:endParaRPr>
              <a:solidFill>
                <a:schemeClr val="lt1"/>
              </a:solidFill>
              <a:latin typeface="Nunito"/>
              <a:ea typeface="Nunito"/>
              <a:cs typeface="Nunito"/>
              <a:sym typeface="Nunito"/>
            </a:endParaRPr>
          </a:p>
        </p:txBody>
      </p:sp>
      <p:pic>
        <p:nvPicPr>
          <p:cNvPr id="345" name="Google Shape;345;p22"/>
          <p:cNvPicPr preferRelativeResize="0"/>
          <p:nvPr/>
        </p:nvPicPr>
        <p:blipFill>
          <a:blip r:embed="rId3">
            <a:alphaModFix/>
          </a:blip>
          <a:stretch>
            <a:fillRect/>
          </a:stretch>
        </p:blipFill>
        <p:spPr>
          <a:xfrm>
            <a:off x="6768250" y="152400"/>
            <a:ext cx="2223351" cy="4813343"/>
          </a:xfrm>
          <a:prstGeom prst="rect">
            <a:avLst/>
          </a:prstGeom>
          <a:noFill/>
          <a:ln>
            <a:noFill/>
          </a:ln>
        </p:spPr>
      </p:pic>
      <p:pic>
        <p:nvPicPr>
          <p:cNvPr id="346" name="Google Shape;346;p22"/>
          <p:cNvPicPr preferRelativeResize="0"/>
          <p:nvPr/>
        </p:nvPicPr>
        <p:blipFill>
          <a:blip r:embed="rId4">
            <a:alphaModFix/>
          </a:blip>
          <a:stretch>
            <a:fillRect/>
          </a:stretch>
        </p:blipFill>
        <p:spPr>
          <a:xfrm>
            <a:off x="4156850" y="165075"/>
            <a:ext cx="2223351" cy="48133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50" name="Shape 350"/>
        <p:cNvGrpSpPr/>
        <p:nvPr/>
      </p:nvGrpSpPr>
      <p:grpSpPr>
        <a:xfrm>
          <a:off x="0" y="0"/>
          <a:ext cx="0" cy="0"/>
          <a:chOff x="0" y="0"/>
          <a:chExt cx="0" cy="0"/>
        </a:xfrm>
      </p:grpSpPr>
      <p:sp>
        <p:nvSpPr>
          <p:cNvPr id="351" name="Google Shape;351;p23"/>
          <p:cNvSpPr txBox="1"/>
          <p:nvPr>
            <p:ph type="title"/>
          </p:nvPr>
        </p:nvSpPr>
        <p:spPr>
          <a:xfrm>
            <a:off x="714100" y="2475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a:t>
            </a:r>
            <a:endParaRPr/>
          </a:p>
        </p:txBody>
      </p:sp>
      <p:sp>
        <p:nvSpPr>
          <p:cNvPr id="352" name="Google Shape;352;p23"/>
          <p:cNvSpPr txBox="1"/>
          <p:nvPr/>
        </p:nvSpPr>
        <p:spPr>
          <a:xfrm>
            <a:off x="769325" y="1549625"/>
            <a:ext cx="3594000" cy="290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en" sz="1600">
                <a:solidFill>
                  <a:schemeClr val="lt1"/>
                </a:solidFill>
                <a:latin typeface="Nunito"/>
                <a:ea typeface="Nunito"/>
                <a:cs typeface="Nunito"/>
                <a:sym typeface="Nunito"/>
              </a:rPr>
              <a:t>Home  Page :</a:t>
            </a:r>
            <a:endParaRPr b="1" sz="1600">
              <a:solidFill>
                <a:schemeClr val="lt1"/>
              </a:solidFill>
              <a:latin typeface="Nunito"/>
              <a:ea typeface="Nunito"/>
              <a:cs typeface="Nunito"/>
              <a:sym typeface="Nunito"/>
            </a:endParaRPr>
          </a:p>
          <a:p>
            <a:pPr indent="0" lvl="0" marL="457200" rtl="0" algn="l">
              <a:spcBef>
                <a:spcPts val="0"/>
              </a:spcBef>
              <a:spcAft>
                <a:spcPts val="0"/>
              </a:spcAft>
              <a:buNone/>
            </a:pPr>
            <a:r>
              <a:rPr b="1" lang="en" sz="1600">
                <a:solidFill>
                  <a:schemeClr val="lt1"/>
                </a:solidFill>
                <a:latin typeface="Nunito"/>
                <a:ea typeface="Nunito"/>
                <a:cs typeface="Nunito"/>
                <a:sym typeface="Nunito"/>
              </a:rPr>
              <a:t>Add Temperature </a:t>
            </a:r>
            <a:endParaRPr b="1" sz="1600">
              <a:solidFill>
                <a:schemeClr val="lt1"/>
              </a:solidFill>
              <a:latin typeface="Nunito"/>
              <a:ea typeface="Nunito"/>
              <a:cs typeface="Nunito"/>
              <a:sym typeface="Nunito"/>
            </a:endParaRPr>
          </a:p>
        </p:txBody>
      </p:sp>
      <p:pic>
        <p:nvPicPr>
          <p:cNvPr id="353" name="Google Shape;353;p23"/>
          <p:cNvPicPr preferRelativeResize="0"/>
          <p:nvPr/>
        </p:nvPicPr>
        <p:blipFill>
          <a:blip r:embed="rId3">
            <a:alphaModFix/>
          </a:blip>
          <a:stretch>
            <a:fillRect/>
          </a:stretch>
        </p:blipFill>
        <p:spPr>
          <a:xfrm>
            <a:off x="5427225" y="152400"/>
            <a:ext cx="2235065"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57" name="Shape 357"/>
        <p:cNvGrpSpPr/>
        <p:nvPr/>
      </p:nvGrpSpPr>
      <p:grpSpPr>
        <a:xfrm>
          <a:off x="0" y="0"/>
          <a:ext cx="0" cy="0"/>
          <a:chOff x="0" y="0"/>
          <a:chExt cx="0" cy="0"/>
        </a:xfrm>
      </p:grpSpPr>
      <p:sp>
        <p:nvSpPr>
          <p:cNvPr id="358" name="Google Shape;358;p24"/>
          <p:cNvSpPr txBox="1"/>
          <p:nvPr>
            <p:ph type="title"/>
          </p:nvPr>
        </p:nvSpPr>
        <p:spPr>
          <a:xfrm>
            <a:off x="714100" y="2475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a:t>
            </a:r>
            <a:endParaRPr/>
          </a:p>
        </p:txBody>
      </p:sp>
      <p:sp>
        <p:nvSpPr>
          <p:cNvPr id="359" name="Google Shape;359;p24"/>
          <p:cNvSpPr txBox="1"/>
          <p:nvPr/>
        </p:nvSpPr>
        <p:spPr>
          <a:xfrm>
            <a:off x="769325" y="1549625"/>
            <a:ext cx="3594000" cy="290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en" sz="1600">
                <a:solidFill>
                  <a:schemeClr val="lt1"/>
                </a:solidFill>
                <a:latin typeface="Nunito"/>
                <a:ea typeface="Nunito"/>
                <a:cs typeface="Nunito"/>
                <a:sym typeface="Nunito"/>
              </a:rPr>
              <a:t>Trends</a:t>
            </a:r>
            <a:endParaRPr b="1" sz="1600">
              <a:solidFill>
                <a:schemeClr val="lt1"/>
              </a:solidFill>
              <a:latin typeface="Nunito"/>
              <a:ea typeface="Nunito"/>
              <a:cs typeface="Nunito"/>
              <a:sym typeface="Nunito"/>
            </a:endParaRPr>
          </a:p>
        </p:txBody>
      </p:sp>
      <p:pic>
        <p:nvPicPr>
          <p:cNvPr id="360" name="Google Shape;360;p24"/>
          <p:cNvPicPr preferRelativeResize="0"/>
          <p:nvPr/>
        </p:nvPicPr>
        <p:blipFill>
          <a:blip r:embed="rId3">
            <a:alphaModFix/>
          </a:blip>
          <a:stretch>
            <a:fillRect/>
          </a:stretch>
        </p:blipFill>
        <p:spPr>
          <a:xfrm>
            <a:off x="5203600" y="152400"/>
            <a:ext cx="2235065"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64" name="Shape 364"/>
        <p:cNvGrpSpPr/>
        <p:nvPr/>
      </p:nvGrpSpPr>
      <p:grpSpPr>
        <a:xfrm>
          <a:off x="0" y="0"/>
          <a:ext cx="0" cy="0"/>
          <a:chOff x="0" y="0"/>
          <a:chExt cx="0" cy="0"/>
        </a:xfrm>
      </p:grpSpPr>
      <p:sp>
        <p:nvSpPr>
          <p:cNvPr id="365" name="Google Shape;365;p25"/>
          <p:cNvSpPr txBox="1"/>
          <p:nvPr>
            <p:ph type="title"/>
          </p:nvPr>
        </p:nvSpPr>
        <p:spPr>
          <a:xfrm>
            <a:off x="714100" y="2475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a:t>
            </a:r>
            <a:endParaRPr/>
          </a:p>
        </p:txBody>
      </p:sp>
      <p:sp>
        <p:nvSpPr>
          <p:cNvPr id="366" name="Google Shape;366;p25"/>
          <p:cNvSpPr txBox="1"/>
          <p:nvPr/>
        </p:nvSpPr>
        <p:spPr>
          <a:xfrm>
            <a:off x="769325" y="1549625"/>
            <a:ext cx="3594000" cy="290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en" sz="1600">
                <a:solidFill>
                  <a:schemeClr val="lt1"/>
                </a:solidFill>
                <a:latin typeface="Nunito"/>
                <a:ea typeface="Nunito"/>
                <a:cs typeface="Nunito"/>
                <a:sym typeface="Nunito"/>
              </a:rPr>
              <a:t>Calendar</a:t>
            </a:r>
            <a:endParaRPr b="1" sz="1600">
              <a:solidFill>
                <a:schemeClr val="lt1"/>
              </a:solidFill>
              <a:latin typeface="Nunito"/>
              <a:ea typeface="Nunito"/>
              <a:cs typeface="Nunito"/>
              <a:sym typeface="Nunito"/>
            </a:endParaRPr>
          </a:p>
        </p:txBody>
      </p:sp>
      <p:pic>
        <p:nvPicPr>
          <p:cNvPr id="367" name="Google Shape;367;p25"/>
          <p:cNvPicPr preferRelativeResize="0"/>
          <p:nvPr/>
        </p:nvPicPr>
        <p:blipFill>
          <a:blip r:embed="rId3">
            <a:alphaModFix/>
          </a:blip>
          <a:stretch>
            <a:fillRect/>
          </a:stretch>
        </p:blipFill>
        <p:spPr>
          <a:xfrm>
            <a:off x="4572000" y="174775"/>
            <a:ext cx="2267299" cy="45417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71" name="Shape 371"/>
        <p:cNvGrpSpPr/>
        <p:nvPr/>
      </p:nvGrpSpPr>
      <p:grpSpPr>
        <a:xfrm>
          <a:off x="0" y="0"/>
          <a:ext cx="0" cy="0"/>
          <a:chOff x="0" y="0"/>
          <a:chExt cx="0" cy="0"/>
        </a:xfrm>
      </p:grpSpPr>
      <p:sp>
        <p:nvSpPr>
          <p:cNvPr id="372" name="Google Shape;372;p26"/>
          <p:cNvSpPr txBox="1"/>
          <p:nvPr>
            <p:ph type="title"/>
          </p:nvPr>
        </p:nvSpPr>
        <p:spPr>
          <a:xfrm>
            <a:off x="747050" y="389925"/>
            <a:ext cx="5857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Challenges Faced &amp; Solution</a:t>
            </a:r>
            <a:endParaRPr/>
          </a:p>
        </p:txBody>
      </p:sp>
      <p:sp>
        <p:nvSpPr>
          <p:cNvPr id="373" name="Google Shape;373;p26"/>
          <p:cNvSpPr txBox="1"/>
          <p:nvPr/>
        </p:nvSpPr>
        <p:spPr>
          <a:xfrm>
            <a:off x="747050" y="1560625"/>
            <a:ext cx="3187500" cy="28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Interpretation of temperature data:</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Temperature data can be affected by many factors: weather, stress, illness,and medication use.</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Need to exclude interference factors for accurate analysis</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
        <p:nvSpPr>
          <p:cNvPr id="374" name="Google Shape;374;p26"/>
          <p:cNvSpPr txBox="1"/>
          <p:nvPr/>
        </p:nvSpPr>
        <p:spPr>
          <a:xfrm>
            <a:off x="4648925" y="1560625"/>
            <a:ext cx="37149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Solution: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Suggest user wear </a:t>
            </a:r>
            <a:r>
              <a:rPr lang="en" sz="1700">
                <a:solidFill>
                  <a:schemeClr val="lt1"/>
                </a:solidFill>
                <a:latin typeface="Nunito"/>
                <a:ea typeface="Nunito"/>
                <a:cs typeface="Nunito"/>
                <a:sym typeface="Nunito"/>
              </a:rPr>
              <a:t>devices</a:t>
            </a:r>
            <a:r>
              <a:rPr lang="en" sz="1700">
                <a:solidFill>
                  <a:schemeClr val="lt1"/>
                </a:solidFill>
                <a:latin typeface="Nunito"/>
                <a:ea typeface="Nunito"/>
                <a:cs typeface="Nunito"/>
                <a:sym typeface="Nunito"/>
              </a:rPr>
              <a:t> 24 hr.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Also provide the calendar to calculate the </a:t>
            </a:r>
            <a:r>
              <a:rPr lang="en" sz="1700">
                <a:solidFill>
                  <a:schemeClr val="lt1"/>
                </a:solidFill>
                <a:latin typeface="Nunito"/>
                <a:ea typeface="Nunito"/>
                <a:cs typeface="Nunito"/>
                <a:sym typeface="Nunito"/>
              </a:rPr>
              <a:t>ovulation</a:t>
            </a:r>
            <a:r>
              <a:rPr lang="en" sz="1700">
                <a:solidFill>
                  <a:schemeClr val="lt1"/>
                </a:solidFill>
                <a:latin typeface="Nunito"/>
                <a:ea typeface="Nunito"/>
                <a:cs typeface="Nunito"/>
                <a:sym typeface="Nunito"/>
              </a:rPr>
              <a:t> day by the period cycle.</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78" name="Shape 378"/>
        <p:cNvGrpSpPr/>
        <p:nvPr/>
      </p:nvGrpSpPr>
      <p:grpSpPr>
        <a:xfrm>
          <a:off x="0" y="0"/>
          <a:ext cx="0" cy="0"/>
          <a:chOff x="0" y="0"/>
          <a:chExt cx="0" cy="0"/>
        </a:xfrm>
      </p:grpSpPr>
      <p:sp>
        <p:nvSpPr>
          <p:cNvPr id="379" name="Google Shape;379;p27"/>
          <p:cNvSpPr txBox="1"/>
          <p:nvPr>
            <p:ph type="title"/>
          </p:nvPr>
        </p:nvSpPr>
        <p:spPr>
          <a:xfrm>
            <a:off x="824000" y="763600"/>
            <a:ext cx="5857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Challenges Faced &amp; Solution</a:t>
            </a:r>
            <a:endParaRPr/>
          </a:p>
        </p:txBody>
      </p:sp>
      <p:sp>
        <p:nvSpPr>
          <p:cNvPr id="380" name="Google Shape;380;p27"/>
          <p:cNvSpPr txBox="1"/>
          <p:nvPr/>
        </p:nvSpPr>
        <p:spPr>
          <a:xfrm>
            <a:off x="857250" y="1989250"/>
            <a:ext cx="3209100" cy="23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Hardware equipment support:</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Certain hardware support is required for accurate data collection</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
        <p:nvSpPr>
          <p:cNvPr id="381" name="Google Shape;381;p27"/>
          <p:cNvSpPr txBox="1"/>
          <p:nvPr/>
        </p:nvSpPr>
        <p:spPr>
          <a:xfrm>
            <a:off x="1000050" y="3457425"/>
            <a:ext cx="2923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Solution :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Professional</a:t>
            </a:r>
            <a:r>
              <a:rPr lang="en" sz="1700">
                <a:solidFill>
                  <a:schemeClr val="lt1"/>
                </a:solidFill>
                <a:latin typeface="Nunito"/>
                <a:ea typeface="Nunito"/>
                <a:cs typeface="Nunito"/>
                <a:sym typeface="Nunito"/>
              </a:rPr>
              <a:t> band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Focu on the trend Chat, not single data.</a:t>
            </a:r>
            <a:endParaRPr sz="1700">
              <a:solidFill>
                <a:schemeClr val="lt1"/>
              </a:solidFill>
              <a:latin typeface="Nunito"/>
              <a:ea typeface="Nunito"/>
              <a:cs typeface="Nunito"/>
              <a:sym typeface="Nunito"/>
            </a:endParaRPr>
          </a:p>
        </p:txBody>
      </p:sp>
      <p:pic>
        <p:nvPicPr>
          <p:cNvPr id="382" name="Google Shape;382;p27"/>
          <p:cNvPicPr preferRelativeResize="0"/>
          <p:nvPr/>
        </p:nvPicPr>
        <p:blipFill>
          <a:blip r:embed="rId3">
            <a:alphaModFix/>
          </a:blip>
          <a:stretch>
            <a:fillRect/>
          </a:stretch>
        </p:blipFill>
        <p:spPr>
          <a:xfrm>
            <a:off x="4572000" y="1823075"/>
            <a:ext cx="3091103" cy="30911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86" name="Shape 386"/>
        <p:cNvGrpSpPr/>
        <p:nvPr/>
      </p:nvGrpSpPr>
      <p:grpSpPr>
        <a:xfrm>
          <a:off x="0" y="0"/>
          <a:ext cx="0" cy="0"/>
          <a:chOff x="0" y="0"/>
          <a:chExt cx="0" cy="0"/>
        </a:xfrm>
      </p:grpSpPr>
      <p:sp>
        <p:nvSpPr>
          <p:cNvPr id="387" name="Google Shape;387;p28"/>
          <p:cNvSpPr txBox="1"/>
          <p:nvPr>
            <p:ph type="title"/>
          </p:nvPr>
        </p:nvSpPr>
        <p:spPr>
          <a:xfrm>
            <a:off x="824000" y="763600"/>
            <a:ext cx="5857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Challenges Faced &amp; Solution</a:t>
            </a:r>
            <a:endParaRPr/>
          </a:p>
        </p:txBody>
      </p:sp>
      <p:sp>
        <p:nvSpPr>
          <p:cNvPr id="388" name="Google Shape;388;p28"/>
          <p:cNvSpPr txBox="1"/>
          <p:nvPr/>
        </p:nvSpPr>
        <p:spPr>
          <a:xfrm>
            <a:off x="857250" y="1747600"/>
            <a:ext cx="5857800" cy="25608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Nunito"/>
              <a:buChar char="-"/>
            </a:pPr>
            <a:r>
              <a:rPr b="1" lang="en" sz="1600">
                <a:solidFill>
                  <a:schemeClr val="lt1"/>
                </a:solidFill>
                <a:latin typeface="Roboto"/>
                <a:ea typeface="Roboto"/>
                <a:cs typeface="Roboto"/>
                <a:sym typeface="Roboto"/>
              </a:rPr>
              <a:t>Learning curve for new technologies.</a:t>
            </a:r>
            <a:endParaRPr b="1"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b="1" lang="en" sz="1600">
                <a:solidFill>
                  <a:schemeClr val="lt1"/>
                </a:solidFill>
                <a:latin typeface="Roboto"/>
                <a:ea typeface="Roboto"/>
                <a:cs typeface="Roboto"/>
                <a:sym typeface="Roboto"/>
              </a:rPr>
              <a:t>Trouble</a:t>
            </a:r>
            <a:r>
              <a:rPr b="1" lang="en" sz="1600">
                <a:solidFill>
                  <a:schemeClr val="lt1"/>
                </a:solidFill>
                <a:latin typeface="Roboto"/>
                <a:ea typeface="Roboto"/>
                <a:cs typeface="Roboto"/>
                <a:sym typeface="Roboto"/>
              </a:rPr>
              <a:t> with import data </a:t>
            </a:r>
            <a:endParaRPr b="1" sz="1600">
              <a:solidFill>
                <a:schemeClr val="lt1"/>
              </a:solidFill>
              <a:latin typeface="Roboto"/>
              <a:ea typeface="Roboto"/>
              <a:cs typeface="Roboto"/>
              <a:sym typeface="Roboto"/>
            </a:endParaRPr>
          </a:p>
        </p:txBody>
      </p:sp>
      <p:sp>
        <p:nvSpPr>
          <p:cNvPr id="389" name="Google Shape;389;p28"/>
          <p:cNvSpPr txBox="1"/>
          <p:nvPr/>
        </p:nvSpPr>
        <p:spPr>
          <a:xfrm>
            <a:off x="4637950" y="1747600"/>
            <a:ext cx="297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1"/>
              </a:solidFill>
              <a:latin typeface="Nunito"/>
              <a:ea typeface="Nunito"/>
              <a:cs typeface="Nunito"/>
              <a:sym typeface="Nunito"/>
            </a:endParaRPr>
          </a:p>
        </p:txBody>
      </p:sp>
      <p:pic>
        <p:nvPicPr>
          <p:cNvPr id="390" name="Google Shape;390;p28"/>
          <p:cNvPicPr preferRelativeResize="0"/>
          <p:nvPr/>
        </p:nvPicPr>
        <p:blipFill>
          <a:blip r:embed="rId3">
            <a:alphaModFix/>
          </a:blip>
          <a:stretch>
            <a:fillRect/>
          </a:stretch>
        </p:blipFill>
        <p:spPr>
          <a:xfrm>
            <a:off x="6605600" y="106225"/>
            <a:ext cx="2375851" cy="4931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94" name="Shape 394"/>
        <p:cNvGrpSpPr/>
        <p:nvPr/>
      </p:nvGrpSpPr>
      <p:grpSpPr>
        <a:xfrm>
          <a:off x="0" y="0"/>
          <a:ext cx="0" cy="0"/>
          <a:chOff x="0" y="0"/>
          <a:chExt cx="0" cy="0"/>
        </a:xfrm>
      </p:grpSpPr>
      <p:sp>
        <p:nvSpPr>
          <p:cNvPr id="395" name="Google Shape;395;p29"/>
          <p:cNvSpPr txBox="1"/>
          <p:nvPr>
            <p:ph type="title"/>
          </p:nvPr>
        </p:nvSpPr>
        <p:spPr>
          <a:xfrm>
            <a:off x="824000" y="763600"/>
            <a:ext cx="5857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Challenges Faced &amp; Solution</a:t>
            </a:r>
            <a:endParaRPr/>
          </a:p>
          <a:p>
            <a:pPr indent="0" lvl="0" marL="0" rtl="0" algn="l">
              <a:spcBef>
                <a:spcPts val="0"/>
              </a:spcBef>
              <a:spcAft>
                <a:spcPts val="0"/>
              </a:spcAft>
              <a:buNone/>
            </a:pPr>
            <a:r>
              <a:t/>
            </a:r>
            <a:endParaRPr/>
          </a:p>
        </p:txBody>
      </p:sp>
      <p:sp>
        <p:nvSpPr>
          <p:cNvPr id="396" name="Google Shape;396;p29"/>
          <p:cNvSpPr txBox="1"/>
          <p:nvPr/>
        </p:nvSpPr>
        <p:spPr>
          <a:xfrm>
            <a:off x="824000" y="1989250"/>
            <a:ext cx="4781100" cy="23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Maven Pro"/>
                <a:ea typeface="Maven Pro"/>
                <a:cs typeface="Maven Pro"/>
                <a:sym typeface="Maven Pro"/>
              </a:rPr>
              <a:t>Legal Issue:</a:t>
            </a:r>
            <a:endParaRPr b="1" sz="2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2000">
              <a:solidFill>
                <a:schemeClr val="lt1"/>
              </a:solidFill>
              <a:latin typeface="Maven Pro"/>
              <a:ea typeface="Maven Pro"/>
              <a:cs typeface="Maven Pro"/>
              <a:sym typeface="Maven Pro"/>
            </a:endParaRPr>
          </a:p>
          <a:p>
            <a:pPr indent="0" lvl="0" marL="0" rtl="0" algn="l">
              <a:spcBef>
                <a:spcPts val="0"/>
              </a:spcBef>
              <a:spcAft>
                <a:spcPts val="0"/>
              </a:spcAft>
              <a:buNone/>
            </a:pPr>
            <a:r>
              <a:rPr b="1" lang="en" sz="2000">
                <a:solidFill>
                  <a:schemeClr val="lt1"/>
                </a:solidFill>
                <a:latin typeface="Maven Pro"/>
                <a:ea typeface="Maven Pro"/>
                <a:cs typeface="Maven Pro"/>
                <a:sym typeface="Maven Pro"/>
              </a:rPr>
              <a:t>For more accurate results, people need to consult a doctor or healthcare provider.</a:t>
            </a:r>
            <a:endParaRPr b="1" sz="2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sz="11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
              <a:solidFill>
                <a:schemeClr val="lt1"/>
              </a:solidFill>
              <a:latin typeface="Nunito"/>
              <a:ea typeface="Nunito"/>
              <a:cs typeface="Nunito"/>
              <a:sym typeface="Nunito"/>
            </a:endParaRPr>
          </a:p>
        </p:txBody>
      </p:sp>
      <p:pic>
        <p:nvPicPr>
          <p:cNvPr id="397" name="Google Shape;397;p29"/>
          <p:cNvPicPr preferRelativeResize="0"/>
          <p:nvPr/>
        </p:nvPicPr>
        <p:blipFill>
          <a:blip r:embed="rId3">
            <a:alphaModFix/>
          </a:blip>
          <a:stretch>
            <a:fillRect/>
          </a:stretch>
        </p:blipFill>
        <p:spPr>
          <a:xfrm>
            <a:off x="5515725" y="2658325"/>
            <a:ext cx="3234100" cy="21547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401" name="Shape 401"/>
        <p:cNvGrpSpPr/>
        <p:nvPr/>
      </p:nvGrpSpPr>
      <p:grpSpPr>
        <a:xfrm>
          <a:off x="0" y="0"/>
          <a:ext cx="0" cy="0"/>
          <a:chOff x="0" y="0"/>
          <a:chExt cx="0" cy="0"/>
        </a:xfrm>
      </p:grpSpPr>
      <p:sp>
        <p:nvSpPr>
          <p:cNvPr id="402" name="Google Shape;402;p30"/>
          <p:cNvSpPr txBox="1"/>
          <p:nvPr>
            <p:ph type="title"/>
          </p:nvPr>
        </p:nvSpPr>
        <p:spPr>
          <a:xfrm>
            <a:off x="667475" y="1374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403" name="Google Shape;403;p30"/>
          <p:cNvSpPr txBox="1"/>
          <p:nvPr/>
        </p:nvSpPr>
        <p:spPr>
          <a:xfrm>
            <a:off x="667475" y="1188525"/>
            <a:ext cx="6704400" cy="256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Recap of CycleCheck: CycleCheck used technology to help people with a user-friendly and reliable way to monitor their menstrual cycle and predict ovulation.</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Impact: By providing accurate tracking and predictions, CycleCheck aims to improve the daily health management and well-being of its users.</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Future Vision: Looking forward, we are committed to continuous improvement and innovation, including potential integrations with health wearables and advanced prediction algorithms.</a:t>
            </a:r>
            <a:endParaRPr>
              <a:solidFill>
                <a:schemeClr val="lt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407" name="Shape 407"/>
        <p:cNvGrpSpPr/>
        <p:nvPr/>
      </p:nvGrpSpPr>
      <p:grpSpPr>
        <a:xfrm>
          <a:off x="0" y="0"/>
          <a:ext cx="0" cy="0"/>
          <a:chOff x="0" y="0"/>
          <a:chExt cx="0" cy="0"/>
        </a:xfrm>
      </p:grpSpPr>
      <p:sp>
        <p:nvSpPr>
          <p:cNvPr id="408" name="Google Shape;408;p31"/>
          <p:cNvSpPr txBox="1"/>
          <p:nvPr>
            <p:ph type="title"/>
          </p:nvPr>
        </p:nvSpPr>
        <p:spPr>
          <a:xfrm>
            <a:off x="824000" y="76360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409" name="Google Shape;409;p31"/>
          <p:cNvSpPr txBox="1"/>
          <p:nvPr/>
        </p:nvSpPr>
        <p:spPr>
          <a:xfrm>
            <a:off x="857250" y="1989250"/>
            <a:ext cx="6572400" cy="23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Nunito"/>
                <a:ea typeface="Nunito"/>
                <a:cs typeface="Nunito"/>
                <a:sym typeface="Nunito"/>
              </a:rPr>
              <a:t>Question?</a:t>
            </a:r>
            <a:endParaRPr sz="2300">
              <a:solidFill>
                <a:schemeClr val="lt1"/>
              </a:solidFill>
              <a:latin typeface="Nunito"/>
              <a:ea typeface="Nunito"/>
              <a:cs typeface="Nunito"/>
              <a:sym typeface="Nunito"/>
            </a:endParaRPr>
          </a:p>
          <a:p>
            <a:pPr indent="0" lvl="0" marL="0" rtl="0" algn="l">
              <a:spcBef>
                <a:spcPts val="0"/>
              </a:spcBef>
              <a:spcAft>
                <a:spcPts val="0"/>
              </a:spcAft>
              <a:buNone/>
            </a:pPr>
            <a:r>
              <a:t/>
            </a:r>
            <a:endParaRPr sz="2300">
              <a:solidFill>
                <a:schemeClr val="lt1"/>
              </a:solidFill>
              <a:latin typeface="Nunito"/>
              <a:ea typeface="Nunito"/>
              <a:cs typeface="Nunito"/>
              <a:sym typeface="Nunito"/>
            </a:endParaRPr>
          </a:p>
          <a:p>
            <a:pPr indent="0" lvl="0" marL="0" rtl="0" algn="l">
              <a:spcBef>
                <a:spcPts val="0"/>
              </a:spcBef>
              <a:spcAft>
                <a:spcPts val="0"/>
              </a:spcAft>
              <a:buNone/>
            </a:pPr>
            <a:r>
              <a:rPr lang="en" sz="2300">
                <a:solidFill>
                  <a:schemeClr val="lt1"/>
                </a:solidFill>
                <a:latin typeface="Nunito"/>
                <a:ea typeface="Nunito"/>
                <a:cs typeface="Nunito"/>
                <a:sym typeface="Nunito"/>
              </a:rPr>
              <a:t>Demo time!</a:t>
            </a:r>
            <a:endParaRPr sz="23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84" name="Shape 284"/>
        <p:cNvGrpSpPr/>
        <p:nvPr/>
      </p:nvGrpSpPr>
      <p:grpSpPr>
        <a:xfrm>
          <a:off x="0" y="0"/>
          <a:ext cx="0" cy="0"/>
          <a:chOff x="0" y="0"/>
          <a:chExt cx="0" cy="0"/>
        </a:xfrm>
      </p:grpSpPr>
      <p:sp>
        <p:nvSpPr>
          <p:cNvPr id="285" name="Google Shape;285;p14"/>
          <p:cNvSpPr txBox="1"/>
          <p:nvPr>
            <p:ph type="title"/>
          </p:nvPr>
        </p:nvSpPr>
        <p:spPr>
          <a:xfrm>
            <a:off x="802025" y="159125"/>
            <a:ext cx="5857800" cy="1280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Introduction </a:t>
            </a:r>
            <a:endParaRPr>
              <a:solidFill>
                <a:schemeClr val="lt1"/>
              </a:solidFill>
            </a:endParaRPr>
          </a:p>
        </p:txBody>
      </p:sp>
      <p:sp>
        <p:nvSpPr>
          <p:cNvPr id="286" name="Google Shape;286;p14"/>
          <p:cNvSpPr txBox="1"/>
          <p:nvPr>
            <p:ph idx="4294967295" type="body"/>
          </p:nvPr>
        </p:nvSpPr>
        <p:spPr>
          <a:xfrm>
            <a:off x="802025" y="1439825"/>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Introduce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Background</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How System Work</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Feature</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Development environment</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Benefits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Challenges Faced &amp; Solution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Conclusion  </a:t>
            </a:r>
            <a:endParaRPr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413" name="Shape 413"/>
        <p:cNvGrpSpPr/>
        <p:nvPr/>
      </p:nvGrpSpPr>
      <p:grpSpPr>
        <a:xfrm>
          <a:off x="0" y="0"/>
          <a:ext cx="0" cy="0"/>
          <a:chOff x="0" y="0"/>
          <a:chExt cx="0" cy="0"/>
        </a:xfrm>
      </p:grpSpPr>
      <p:sp>
        <p:nvSpPr>
          <p:cNvPr id="414" name="Google Shape;414;p32"/>
          <p:cNvSpPr txBox="1"/>
          <p:nvPr>
            <p:ph type="title"/>
          </p:nvPr>
        </p:nvSpPr>
        <p:spPr>
          <a:xfrm>
            <a:off x="824000" y="76360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Reference</a:t>
            </a:r>
            <a:endParaRPr/>
          </a:p>
        </p:txBody>
      </p:sp>
      <p:sp>
        <p:nvSpPr>
          <p:cNvPr id="415" name="Google Shape;415;p32"/>
          <p:cNvSpPr txBox="1"/>
          <p:nvPr/>
        </p:nvSpPr>
        <p:spPr>
          <a:xfrm>
            <a:off x="824000" y="1747600"/>
            <a:ext cx="6572400" cy="29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3"/>
              </a:rPr>
              <a:t>https://www.jafariacupuncture.com/bbt-charting-top-10-questions-about-basal-body-temperatures/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"Do fertility tracking applications offer women useful information about their fertile window?" byRoshonara Ali, Zeynep B. Gürtin, Joyce C. Harper (2021)</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Menstrual Cycle Tracking Applications and the Potential for Epidemiological Research: A Comprehensive Review of the Literature" by Schantz JS, Fernandez CSP, Anne Marie ZJ. (2021):</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90" name="Shape 290"/>
        <p:cNvGrpSpPr/>
        <p:nvPr/>
      </p:nvGrpSpPr>
      <p:grpSpPr>
        <a:xfrm>
          <a:off x="0" y="0"/>
          <a:ext cx="0" cy="0"/>
          <a:chOff x="0" y="0"/>
          <a:chExt cx="0" cy="0"/>
        </a:xfrm>
      </p:grpSpPr>
      <p:sp>
        <p:nvSpPr>
          <p:cNvPr id="291" name="Google Shape;291;p15"/>
          <p:cNvSpPr txBox="1"/>
          <p:nvPr>
            <p:ph type="title"/>
          </p:nvPr>
        </p:nvSpPr>
        <p:spPr>
          <a:xfrm>
            <a:off x="516600" y="334975"/>
            <a:ext cx="5857800" cy="918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Background </a:t>
            </a:r>
            <a:endParaRPr>
              <a:solidFill>
                <a:schemeClr val="lt1"/>
              </a:solidFill>
            </a:endParaRPr>
          </a:p>
        </p:txBody>
      </p:sp>
      <p:sp>
        <p:nvSpPr>
          <p:cNvPr id="292" name="Google Shape;292;p15"/>
          <p:cNvSpPr txBox="1"/>
          <p:nvPr/>
        </p:nvSpPr>
        <p:spPr>
          <a:xfrm>
            <a:off x="846250" y="1692525"/>
            <a:ext cx="55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93" name="Google Shape;293;p15"/>
          <p:cNvSpPr txBox="1"/>
          <p:nvPr/>
        </p:nvSpPr>
        <p:spPr>
          <a:xfrm>
            <a:off x="4417875" y="1780425"/>
            <a:ext cx="4561200" cy="312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Tracking body temperature to predict menstrual cycles and ovulation has been used for decades to help families plan and prevent or promote pregnancy.</a:t>
            </a:r>
            <a:endParaRPr sz="1800">
              <a:solidFill>
                <a:schemeClr val="lt1"/>
              </a:solidFill>
              <a:latin typeface="Nunito"/>
              <a:ea typeface="Nunito"/>
              <a:cs typeface="Nunito"/>
              <a:sym typeface="Nunito"/>
            </a:endParaRPr>
          </a:p>
          <a:p>
            <a:pPr indent="-342900" lvl="0" marL="457200" rtl="0" algn="l">
              <a:spcBef>
                <a:spcPts val="0"/>
              </a:spcBef>
              <a:spcAft>
                <a:spcPts val="0"/>
              </a:spcAft>
              <a:buClr>
                <a:schemeClr val="lt1"/>
              </a:buClr>
              <a:buSzPts val="1800"/>
              <a:buFont typeface="Nunito"/>
              <a:buChar char="●"/>
            </a:pPr>
            <a:r>
              <a:rPr lang="en" sz="1800">
                <a:solidFill>
                  <a:schemeClr val="lt1"/>
                </a:solidFill>
                <a:latin typeface="Nunito"/>
                <a:ea typeface="Nunito"/>
                <a:cs typeface="Nunito"/>
                <a:sym typeface="Nunito"/>
              </a:rPr>
              <a:t>Software and apps are now available that can track temperature data and predict menstrual cycles, but there is still room for improvement in the algorithms used to detect pregnancy.</a:t>
            </a:r>
            <a:endParaRPr sz="18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294" name="Google Shape;294;p15"/>
          <p:cNvPicPr preferRelativeResize="0"/>
          <p:nvPr/>
        </p:nvPicPr>
        <p:blipFill>
          <a:blip r:embed="rId3">
            <a:alphaModFix/>
          </a:blip>
          <a:stretch>
            <a:fillRect/>
          </a:stretch>
        </p:blipFill>
        <p:spPr>
          <a:xfrm>
            <a:off x="218275" y="1692525"/>
            <a:ext cx="4034099" cy="3055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98" name="Shape 298"/>
        <p:cNvGrpSpPr/>
        <p:nvPr/>
      </p:nvGrpSpPr>
      <p:grpSpPr>
        <a:xfrm>
          <a:off x="0" y="0"/>
          <a:ext cx="0" cy="0"/>
          <a:chOff x="0" y="0"/>
          <a:chExt cx="0" cy="0"/>
        </a:xfrm>
      </p:grpSpPr>
      <p:sp>
        <p:nvSpPr>
          <p:cNvPr id="299" name="Google Shape;299;p16"/>
          <p:cNvSpPr txBox="1"/>
          <p:nvPr>
            <p:ph type="title"/>
          </p:nvPr>
        </p:nvSpPr>
        <p:spPr>
          <a:xfrm>
            <a:off x="725075" y="1591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 </a:t>
            </a:r>
            <a:endParaRPr/>
          </a:p>
        </p:txBody>
      </p:sp>
      <p:sp>
        <p:nvSpPr>
          <p:cNvPr id="300" name="Google Shape;300;p16"/>
          <p:cNvSpPr txBox="1"/>
          <p:nvPr/>
        </p:nvSpPr>
        <p:spPr>
          <a:xfrm>
            <a:off x="725075" y="1011125"/>
            <a:ext cx="6858000" cy="1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a:t>
            </a:r>
            <a:r>
              <a:rPr lang="en" sz="1500">
                <a:solidFill>
                  <a:schemeClr val="lt1"/>
                </a:solidFill>
                <a:latin typeface="Nunito"/>
                <a:ea typeface="Nunito"/>
                <a:cs typeface="Nunito"/>
                <a:sym typeface="Nunito"/>
              </a:rPr>
              <a:t>Your </a:t>
            </a:r>
            <a:r>
              <a:rPr i="1" lang="en" sz="1500" u="sng">
                <a:solidFill>
                  <a:schemeClr val="lt1"/>
                </a:solidFill>
                <a:latin typeface="Nunito"/>
                <a:ea typeface="Nunito"/>
                <a:cs typeface="Nunito"/>
                <a:sym typeface="Nunito"/>
              </a:rPr>
              <a:t>basal body temperature </a:t>
            </a:r>
            <a:r>
              <a:rPr lang="en" sz="1500">
                <a:solidFill>
                  <a:schemeClr val="lt1"/>
                </a:solidFill>
                <a:latin typeface="Nunito"/>
                <a:ea typeface="Nunito"/>
                <a:cs typeface="Nunito"/>
                <a:sym typeface="Nunito"/>
              </a:rPr>
              <a:t>is your temperature when you're fully at rest. </a:t>
            </a:r>
            <a:endParaRPr sz="1500">
              <a:solidFill>
                <a:schemeClr val="lt1"/>
              </a:solidFill>
              <a:latin typeface="Nunito"/>
              <a:ea typeface="Nunito"/>
              <a:cs typeface="Nunito"/>
              <a:sym typeface="Nunito"/>
            </a:endParaRPr>
          </a:p>
          <a:p>
            <a:pPr indent="0" lvl="0" marL="0" rtl="0" algn="l">
              <a:spcBef>
                <a:spcPts val="0"/>
              </a:spcBef>
              <a:spcAft>
                <a:spcPts val="0"/>
              </a:spcAft>
              <a:buNone/>
            </a:pPr>
            <a:r>
              <a:rPr lang="en" sz="1500">
                <a:solidFill>
                  <a:schemeClr val="lt1"/>
                </a:solidFill>
                <a:latin typeface="Nunito"/>
                <a:ea typeface="Nunito"/>
                <a:cs typeface="Nunito"/>
                <a:sym typeface="Nunito"/>
              </a:rPr>
              <a:t>-Ovulation may cause a slight increase in basal body temperature. </a:t>
            </a:r>
            <a:endParaRPr sz="1500">
              <a:solidFill>
                <a:schemeClr val="lt1"/>
              </a:solidFill>
              <a:latin typeface="Nunito"/>
              <a:ea typeface="Nunito"/>
              <a:cs typeface="Nunito"/>
              <a:sym typeface="Nunito"/>
            </a:endParaRPr>
          </a:p>
          <a:p>
            <a:pPr indent="0" lvl="0" marL="0" rtl="0" algn="l">
              <a:spcBef>
                <a:spcPts val="0"/>
              </a:spcBef>
              <a:spcAft>
                <a:spcPts val="0"/>
              </a:spcAft>
              <a:buNone/>
            </a:pPr>
            <a:r>
              <a:rPr lang="en" sz="1500">
                <a:solidFill>
                  <a:schemeClr val="lt1"/>
                </a:solidFill>
                <a:latin typeface="Nunito"/>
                <a:ea typeface="Nunito"/>
                <a:cs typeface="Nunito"/>
                <a:sym typeface="Nunito"/>
              </a:rPr>
              <a:t>-By tracking your basal body temperature each day, you may be able to predict when you'll ovulate.</a:t>
            </a:r>
            <a:endParaRPr sz="15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301" name="Google Shape;301;p16"/>
          <p:cNvPicPr preferRelativeResize="0"/>
          <p:nvPr/>
        </p:nvPicPr>
        <p:blipFill>
          <a:blip r:embed="rId3">
            <a:alphaModFix/>
          </a:blip>
          <a:stretch>
            <a:fillRect/>
          </a:stretch>
        </p:blipFill>
        <p:spPr>
          <a:xfrm>
            <a:off x="725075" y="2170675"/>
            <a:ext cx="3969850" cy="2813552"/>
          </a:xfrm>
          <a:prstGeom prst="rect">
            <a:avLst/>
          </a:prstGeom>
          <a:noFill/>
          <a:ln>
            <a:noFill/>
          </a:ln>
        </p:spPr>
      </p:pic>
      <p:pic>
        <p:nvPicPr>
          <p:cNvPr id="302" name="Google Shape;302;p16"/>
          <p:cNvPicPr preferRelativeResize="0"/>
          <p:nvPr/>
        </p:nvPicPr>
        <p:blipFill>
          <a:blip r:embed="rId4">
            <a:alphaModFix/>
          </a:blip>
          <a:stretch>
            <a:fillRect/>
          </a:stretch>
        </p:blipFill>
        <p:spPr>
          <a:xfrm>
            <a:off x="4781375" y="2170675"/>
            <a:ext cx="4144276" cy="281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06" name="Shape 306"/>
        <p:cNvGrpSpPr/>
        <p:nvPr/>
      </p:nvGrpSpPr>
      <p:grpSpPr>
        <a:xfrm>
          <a:off x="0" y="0"/>
          <a:ext cx="0" cy="0"/>
          <a:chOff x="0" y="0"/>
          <a:chExt cx="0" cy="0"/>
        </a:xfrm>
      </p:grpSpPr>
      <p:sp>
        <p:nvSpPr>
          <p:cNvPr id="307" name="Google Shape;307;p17"/>
          <p:cNvSpPr txBox="1"/>
          <p:nvPr>
            <p:ph type="title"/>
          </p:nvPr>
        </p:nvSpPr>
        <p:spPr>
          <a:xfrm>
            <a:off x="569650" y="44490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System Work</a:t>
            </a:r>
            <a:endParaRPr/>
          </a:p>
        </p:txBody>
      </p:sp>
      <p:pic>
        <p:nvPicPr>
          <p:cNvPr id="308" name="Google Shape;308;p17"/>
          <p:cNvPicPr preferRelativeResize="0"/>
          <p:nvPr/>
        </p:nvPicPr>
        <p:blipFill>
          <a:blip r:embed="rId3">
            <a:alphaModFix/>
          </a:blip>
          <a:stretch>
            <a:fillRect/>
          </a:stretch>
        </p:blipFill>
        <p:spPr>
          <a:xfrm>
            <a:off x="230525" y="1972900"/>
            <a:ext cx="1714349" cy="1714349"/>
          </a:xfrm>
          <a:prstGeom prst="rect">
            <a:avLst/>
          </a:prstGeom>
          <a:noFill/>
          <a:ln>
            <a:noFill/>
          </a:ln>
        </p:spPr>
      </p:pic>
      <p:sp>
        <p:nvSpPr>
          <p:cNvPr id="309" name="Google Shape;309;p17"/>
          <p:cNvSpPr/>
          <p:nvPr/>
        </p:nvSpPr>
        <p:spPr>
          <a:xfrm>
            <a:off x="1747050" y="2703625"/>
            <a:ext cx="790800" cy="25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17"/>
          <p:cNvPicPr preferRelativeResize="0"/>
          <p:nvPr/>
        </p:nvPicPr>
        <p:blipFill>
          <a:blip r:embed="rId4">
            <a:alphaModFix/>
          </a:blip>
          <a:stretch>
            <a:fillRect/>
          </a:stretch>
        </p:blipFill>
        <p:spPr>
          <a:xfrm>
            <a:off x="2735663" y="2088325"/>
            <a:ext cx="2826076" cy="1803775"/>
          </a:xfrm>
          <a:prstGeom prst="rect">
            <a:avLst/>
          </a:prstGeom>
          <a:noFill/>
          <a:ln>
            <a:noFill/>
          </a:ln>
        </p:spPr>
      </p:pic>
      <p:sp>
        <p:nvSpPr>
          <p:cNvPr id="311" name="Google Shape;311;p17"/>
          <p:cNvSpPr/>
          <p:nvPr/>
        </p:nvSpPr>
        <p:spPr>
          <a:xfrm>
            <a:off x="5636650" y="2703625"/>
            <a:ext cx="790800" cy="25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17"/>
          <p:cNvPicPr preferRelativeResize="0"/>
          <p:nvPr/>
        </p:nvPicPr>
        <p:blipFill rotWithShape="1">
          <a:blip r:embed="rId5">
            <a:alphaModFix/>
          </a:blip>
          <a:srcRect b="12620" l="21615" r="22559" t="13272"/>
          <a:stretch/>
        </p:blipFill>
        <p:spPr>
          <a:xfrm>
            <a:off x="6502350" y="2133037"/>
            <a:ext cx="2296512" cy="171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16" name="Shape 316"/>
        <p:cNvGrpSpPr/>
        <p:nvPr/>
      </p:nvGrpSpPr>
      <p:grpSpPr>
        <a:xfrm>
          <a:off x="0" y="0"/>
          <a:ext cx="0" cy="0"/>
          <a:chOff x="0" y="0"/>
          <a:chExt cx="0" cy="0"/>
        </a:xfrm>
      </p:grpSpPr>
      <p:sp>
        <p:nvSpPr>
          <p:cNvPr id="317" name="Google Shape;317;p18"/>
          <p:cNvSpPr txBox="1"/>
          <p:nvPr>
            <p:ph type="title"/>
          </p:nvPr>
        </p:nvSpPr>
        <p:spPr>
          <a:xfrm>
            <a:off x="747075" y="42290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Benefits</a:t>
            </a:r>
            <a:endParaRPr/>
          </a:p>
        </p:txBody>
      </p:sp>
      <p:sp>
        <p:nvSpPr>
          <p:cNvPr id="318" name="Google Shape;318;p18"/>
          <p:cNvSpPr txBox="1"/>
          <p:nvPr/>
        </p:nvSpPr>
        <p:spPr>
          <a:xfrm>
            <a:off x="747075" y="1527675"/>
            <a:ext cx="6693300" cy="2755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Tracking body temperature can help women understand their menstrual cycles and predict ovulation with greater accuracy.</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This can help women plan and prevent or promote pregnancy, leading to better family planning and reproductive health.</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Wearable devices and mobile apps have made tracking body temperature more convenient and accessible for women, but accuracy of the data is crucial for reliable predictions.</a:t>
            </a:r>
            <a:endParaRPr sz="1700">
              <a:solidFill>
                <a:schemeClr val="lt1"/>
              </a:solidFill>
              <a:latin typeface="Nunito"/>
              <a:ea typeface="Nunito"/>
              <a:cs typeface="Nunito"/>
              <a:sym typeface="Nunito"/>
            </a:endParaRPr>
          </a:p>
          <a:p>
            <a:pPr indent="0" lvl="0" marL="457200" rtl="0" algn="l">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22" name="Shape 322"/>
        <p:cNvGrpSpPr/>
        <p:nvPr/>
      </p:nvGrpSpPr>
      <p:grpSpPr>
        <a:xfrm>
          <a:off x="0" y="0"/>
          <a:ext cx="0" cy="0"/>
          <a:chOff x="0" y="0"/>
          <a:chExt cx="0" cy="0"/>
        </a:xfrm>
      </p:grpSpPr>
      <p:sp>
        <p:nvSpPr>
          <p:cNvPr id="323" name="Google Shape;323;p19"/>
          <p:cNvSpPr txBox="1"/>
          <p:nvPr>
            <p:ph type="title"/>
          </p:nvPr>
        </p:nvSpPr>
        <p:spPr>
          <a:xfrm>
            <a:off x="703100" y="36795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Benefits</a:t>
            </a:r>
            <a:endParaRPr/>
          </a:p>
        </p:txBody>
      </p:sp>
      <p:sp>
        <p:nvSpPr>
          <p:cNvPr id="324" name="Google Shape;324;p19"/>
          <p:cNvSpPr txBox="1"/>
          <p:nvPr/>
        </p:nvSpPr>
        <p:spPr>
          <a:xfrm>
            <a:off x="703100" y="1285875"/>
            <a:ext cx="5660400" cy="329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With the increasing restrictions on abortion access through heartbeat bills, accurate tracking of menstrual cycles and pregnancy detection is more important than ever for women's reproductive health and autonomy.</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sz="1700">
              <a:solidFill>
                <a:schemeClr val="lt1"/>
              </a:solidFill>
              <a:latin typeface="Nunito"/>
              <a:ea typeface="Nunito"/>
              <a:cs typeface="Nunito"/>
              <a:sym typeface="Nunito"/>
            </a:endParaRPr>
          </a:p>
          <a:p>
            <a:pPr indent="-336550" lvl="0" marL="457200" rtl="0" algn="l">
              <a:spcBef>
                <a:spcPts val="0"/>
              </a:spcBef>
              <a:spcAft>
                <a:spcPts val="0"/>
              </a:spcAft>
              <a:buClr>
                <a:schemeClr val="lt1"/>
              </a:buClr>
              <a:buSzPts val="1700"/>
              <a:buFont typeface="Nunito"/>
              <a:buChar char="-"/>
            </a:pPr>
            <a:r>
              <a:rPr lang="en" sz="1700">
                <a:solidFill>
                  <a:schemeClr val="lt1"/>
                </a:solidFill>
                <a:latin typeface="Nunito"/>
                <a:ea typeface="Nunito"/>
                <a:cs typeface="Nunito"/>
                <a:sym typeface="Nunito"/>
              </a:rPr>
              <a:t>By tracking their body temperature and other fertility signs, women can detect pregnancy sooner and make more informed decisions about their reproductive health, even within the shortened time frames imposed by heartbeat bills.</a:t>
            </a:r>
            <a:endParaRPr sz="17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p:txBody>
      </p:sp>
      <p:pic>
        <p:nvPicPr>
          <p:cNvPr id="325" name="Google Shape;325;p19"/>
          <p:cNvPicPr preferRelativeResize="0"/>
          <p:nvPr/>
        </p:nvPicPr>
        <p:blipFill>
          <a:blip r:embed="rId3">
            <a:alphaModFix/>
          </a:blip>
          <a:stretch>
            <a:fillRect/>
          </a:stretch>
        </p:blipFill>
        <p:spPr>
          <a:xfrm>
            <a:off x="7198726" y="3447050"/>
            <a:ext cx="1760100" cy="156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29" name="Shape 329"/>
        <p:cNvGrpSpPr/>
        <p:nvPr/>
      </p:nvGrpSpPr>
      <p:grpSpPr>
        <a:xfrm>
          <a:off x="0" y="0"/>
          <a:ext cx="0" cy="0"/>
          <a:chOff x="0" y="0"/>
          <a:chExt cx="0" cy="0"/>
        </a:xfrm>
      </p:grpSpPr>
      <p:sp>
        <p:nvSpPr>
          <p:cNvPr id="330" name="Google Shape;330;p20"/>
          <p:cNvSpPr txBox="1"/>
          <p:nvPr>
            <p:ph type="title"/>
          </p:nvPr>
        </p:nvSpPr>
        <p:spPr>
          <a:xfrm>
            <a:off x="824000" y="763600"/>
            <a:ext cx="5857800" cy="984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Development environment</a:t>
            </a:r>
            <a:endParaRPr/>
          </a:p>
        </p:txBody>
      </p:sp>
      <p:sp>
        <p:nvSpPr>
          <p:cNvPr id="331" name="Google Shape;331;p20"/>
          <p:cNvSpPr txBox="1"/>
          <p:nvPr/>
        </p:nvSpPr>
        <p:spPr>
          <a:xfrm>
            <a:off x="857250" y="1989250"/>
            <a:ext cx="6572400" cy="23190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lt1"/>
              </a:buClr>
              <a:buSzPts val="2300"/>
              <a:buFont typeface="Nunito"/>
              <a:buChar char="●"/>
            </a:pPr>
            <a:r>
              <a:rPr lang="en" sz="2300">
                <a:solidFill>
                  <a:schemeClr val="lt1"/>
                </a:solidFill>
                <a:latin typeface="Nunito"/>
                <a:ea typeface="Nunito"/>
                <a:cs typeface="Nunito"/>
                <a:sym typeface="Nunito"/>
              </a:rPr>
              <a:t>React Native (expo)</a:t>
            </a:r>
            <a:endParaRPr sz="2300">
              <a:solidFill>
                <a:schemeClr val="lt1"/>
              </a:solidFill>
              <a:latin typeface="Nunito"/>
              <a:ea typeface="Nunito"/>
              <a:cs typeface="Nunito"/>
              <a:sym typeface="Nunito"/>
            </a:endParaRPr>
          </a:p>
          <a:p>
            <a:pPr indent="-374650" lvl="0" marL="457200" rtl="0" algn="l">
              <a:spcBef>
                <a:spcPts val="0"/>
              </a:spcBef>
              <a:spcAft>
                <a:spcPts val="0"/>
              </a:spcAft>
              <a:buClr>
                <a:schemeClr val="lt1"/>
              </a:buClr>
              <a:buSzPts val="2300"/>
              <a:buFont typeface="Nunito"/>
              <a:buChar char="●"/>
            </a:pPr>
            <a:r>
              <a:rPr lang="en" sz="2300">
                <a:solidFill>
                  <a:schemeClr val="lt1"/>
                </a:solidFill>
                <a:latin typeface="Nunito"/>
                <a:ea typeface="Nunito"/>
                <a:cs typeface="Nunito"/>
                <a:sym typeface="Nunito"/>
              </a:rPr>
              <a:t>Node.js(Backend)</a:t>
            </a:r>
            <a:endParaRPr sz="2300">
              <a:solidFill>
                <a:schemeClr val="lt1"/>
              </a:solidFill>
              <a:latin typeface="Nunito"/>
              <a:ea typeface="Nunito"/>
              <a:cs typeface="Nunito"/>
              <a:sym typeface="Nunito"/>
            </a:endParaRPr>
          </a:p>
          <a:p>
            <a:pPr indent="-374650" lvl="0" marL="457200" rtl="0" algn="l">
              <a:spcBef>
                <a:spcPts val="0"/>
              </a:spcBef>
              <a:spcAft>
                <a:spcPts val="0"/>
              </a:spcAft>
              <a:buClr>
                <a:schemeClr val="lt1"/>
              </a:buClr>
              <a:buSzPts val="2300"/>
              <a:buFont typeface="Nunito"/>
              <a:buChar char="●"/>
            </a:pPr>
            <a:r>
              <a:rPr lang="en" sz="2300">
                <a:solidFill>
                  <a:schemeClr val="lt1"/>
                </a:solidFill>
                <a:latin typeface="Nunito"/>
                <a:ea typeface="Nunito"/>
                <a:cs typeface="Nunito"/>
                <a:sym typeface="Nunito"/>
              </a:rPr>
              <a:t>Firebase (Database)</a:t>
            </a:r>
            <a:endParaRPr sz="2300">
              <a:solidFill>
                <a:schemeClr val="lt1"/>
              </a:solidFill>
              <a:latin typeface="Nunito"/>
              <a:ea typeface="Nunito"/>
              <a:cs typeface="Nunito"/>
              <a:sym typeface="Nunito"/>
            </a:endParaRPr>
          </a:p>
          <a:p>
            <a:pPr indent="-374650" lvl="0" marL="457200" rtl="0" algn="l">
              <a:spcBef>
                <a:spcPts val="0"/>
              </a:spcBef>
              <a:spcAft>
                <a:spcPts val="0"/>
              </a:spcAft>
              <a:buClr>
                <a:schemeClr val="lt1"/>
              </a:buClr>
              <a:buSzPts val="2300"/>
              <a:buFont typeface="Nunito"/>
              <a:buChar char="●"/>
            </a:pPr>
            <a:r>
              <a:rPr lang="en" sz="2300">
                <a:solidFill>
                  <a:schemeClr val="lt1"/>
                </a:solidFill>
                <a:latin typeface="Nunito"/>
                <a:ea typeface="Nunito"/>
                <a:cs typeface="Nunito"/>
                <a:sym typeface="Nunito"/>
              </a:rPr>
              <a:t>VScode</a:t>
            </a:r>
            <a:endParaRPr sz="2300">
              <a:solidFill>
                <a:schemeClr val="lt1"/>
              </a:solidFill>
              <a:latin typeface="Nunito"/>
              <a:ea typeface="Nunito"/>
              <a:cs typeface="Nunito"/>
              <a:sym typeface="Nunito"/>
            </a:endParaRPr>
          </a:p>
          <a:p>
            <a:pPr indent="-374650" lvl="0" marL="457200" rtl="0" algn="l">
              <a:spcBef>
                <a:spcPts val="0"/>
              </a:spcBef>
              <a:spcAft>
                <a:spcPts val="0"/>
              </a:spcAft>
              <a:buClr>
                <a:schemeClr val="lt1"/>
              </a:buClr>
              <a:buSzPts val="2300"/>
              <a:buFont typeface="Nunito"/>
              <a:buChar char="●"/>
            </a:pPr>
            <a:r>
              <a:rPr lang="en" sz="2300">
                <a:solidFill>
                  <a:schemeClr val="lt1"/>
                </a:solidFill>
                <a:latin typeface="Nunito"/>
                <a:ea typeface="Nunito"/>
                <a:cs typeface="Nunito"/>
                <a:sym typeface="Nunito"/>
              </a:rPr>
              <a:t>Git and Github (Version control system)</a:t>
            </a:r>
            <a:endParaRPr sz="2300">
              <a:solidFill>
                <a:schemeClr val="lt1"/>
              </a:solidFill>
              <a:latin typeface="Nunito"/>
              <a:ea typeface="Nunito"/>
              <a:cs typeface="Nunito"/>
              <a:sym typeface="Nunito"/>
            </a:endParaRPr>
          </a:p>
          <a:p>
            <a:pPr indent="0" lvl="0" marL="914400" rtl="0" algn="l">
              <a:spcBef>
                <a:spcPts val="0"/>
              </a:spcBef>
              <a:spcAft>
                <a:spcPts val="0"/>
              </a:spcAft>
              <a:buNone/>
            </a:pPr>
            <a:r>
              <a:t/>
            </a:r>
            <a:endParaRPr>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335" name="Shape 335"/>
        <p:cNvGrpSpPr/>
        <p:nvPr/>
      </p:nvGrpSpPr>
      <p:grpSpPr>
        <a:xfrm>
          <a:off x="0" y="0"/>
          <a:ext cx="0" cy="0"/>
          <a:chOff x="0" y="0"/>
          <a:chExt cx="0" cy="0"/>
        </a:xfrm>
      </p:grpSpPr>
      <p:sp>
        <p:nvSpPr>
          <p:cNvPr id="336" name="Google Shape;336;p21"/>
          <p:cNvSpPr txBox="1"/>
          <p:nvPr>
            <p:ph type="title"/>
          </p:nvPr>
        </p:nvSpPr>
        <p:spPr>
          <a:xfrm>
            <a:off x="714100" y="247525"/>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a:t>
            </a:r>
            <a:endParaRPr/>
          </a:p>
        </p:txBody>
      </p:sp>
      <p:sp>
        <p:nvSpPr>
          <p:cNvPr id="337" name="Google Shape;337;p21"/>
          <p:cNvSpPr txBox="1"/>
          <p:nvPr/>
        </p:nvSpPr>
        <p:spPr>
          <a:xfrm>
            <a:off x="769325" y="1549625"/>
            <a:ext cx="3594000" cy="290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en" sz="1600">
                <a:solidFill>
                  <a:schemeClr val="lt1"/>
                </a:solidFill>
                <a:latin typeface="Nunito"/>
                <a:ea typeface="Nunito"/>
                <a:cs typeface="Nunito"/>
                <a:sym typeface="Nunito"/>
              </a:rPr>
              <a:t>Welcome Page</a:t>
            </a:r>
            <a:endParaRPr b="1" sz="1600">
              <a:solidFill>
                <a:schemeClr val="lt1"/>
              </a:solidFill>
              <a:latin typeface="Nunito"/>
              <a:ea typeface="Nunito"/>
              <a:cs typeface="Nunito"/>
              <a:sym typeface="Nunito"/>
            </a:endParaRPr>
          </a:p>
        </p:txBody>
      </p:sp>
      <p:pic>
        <p:nvPicPr>
          <p:cNvPr id="338" name="Google Shape;338;p21"/>
          <p:cNvPicPr preferRelativeResize="0"/>
          <p:nvPr/>
        </p:nvPicPr>
        <p:blipFill>
          <a:blip r:embed="rId3">
            <a:alphaModFix/>
          </a:blip>
          <a:stretch>
            <a:fillRect/>
          </a:stretch>
        </p:blipFill>
        <p:spPr>
          <a:xfrm>
            <a:off x="4946450" y="152400"/>
            <a:ext cx="2235065"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